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95" r:id="rId4"/>
    <p:sldId id="296" r:id="rId5"/>
    <p:sldId id="292" r:id="rId6"/>
    <p:sldId id="297" r:id="rId7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FEAB1B4-AB95-4518-AB81-68854C954516}">
          <p14:sldIdLst>
            <p14:sldId id="256"/>
            <p14:sldId id="259"/>
            <p14:sldId id="295"/>
            <p14:sldId id="296"/>
            <p14:sldId id="292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2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91C3"/>
    <a:srgbClr val="688DC9"/>
    <a:srgbClr val="988AC0"/>
    <a:srgbClr val="8BC9DB"/>
    <a:srgbClr val="FFE699"/>
    <a:srgbClr val="8CC9DC"/>
    <a:srgbClr val="DDC6E0"/>
    <a:srgbClr val="85C3EC"/>
    <a:srgbClr val="EFE4F0"/>
    <a:srgbClr val="01B0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26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966" y="114"/>
      </p:cViewPr>
      <p:guideLst>
        <p:guide orient="horz" pos="242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40401" cy="1404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46477-D45E-45D0-A622-B1EE49579437}" type="datetimeFigureOut">
              <a:rPr lang="en-US" smtClean="0"/>
              <a:pPr/>
              <a:t>12/1/2021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4617C-0F72-4018-88C7-F871F0F5B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5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4617C-0F72-4018-88C7-F871F0F5B75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643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4617C-0F72-4018-88C7-F871F0F5B75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978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4617C-0F72-4018-88C7-F871F0F5B75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061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4617C-0F72-4018-88C7-F871F0F5B75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79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4617C-0F72-4018-88C7-F871F0F5B75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4617C-0F72-4018-88C7-F871F0F5B75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604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FCE6-24EC-4AC8-B6D6-6661E3F744B6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730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E6CE9-711E-4194-AFF9-8DDB49269F91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243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4698F-7BD5-47B8-9DF3-C8C38420FDEA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66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87BF-C857-444F-83E5-2EBDCE17D0BA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2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8B8E6-CC8B-41F5-9782-612EAFB3646D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9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47450-0CC8-47F5-9569-E3B036CD37F9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48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72C9-42FB-4B49-B04C-E7A42F500BB4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03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13178-8D8C-4999-9A44-5714118F9D24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4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7294F-F853-489C-8304-8726BDDE84CD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3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7808-E35B-4C62-970A-55D6BB7CCAF9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59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89854-F211-464D-898F-84C6D963A31C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0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F875A-EB82-492B-A2F0-1CBB4481C2E8}" type="datetime1">
              <a:rPr lang="en-US" smtClean="0"/>
              <a:t>12/1/2021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D65AC-3488-4BA3-A580-6BCA2FE131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1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gister.nqa.gov.ua/profstandarts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85" name="Рисунок 1348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23759" y="25243"/>
            <a:ext cx="3468241" cy="6832757"/>
          </a:xfrm>
          <a:prstGeom prst="rect">
            <a:avLst/>
          </a:prstGeom>
        </p:spPr>
      </p:pic>
      <p:pic>
        <p:nvPicPr>
          <p:cNvPr id="13487" name="Рисунок 1348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9158" y="199777"/>
            <a:ext cx="2808020" cy="13528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9158" y="1625739"/>
            <a:ext cx="814325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uk-UA" sz="4000" dirty="0">
                <a:solidFill>
                  <a:srgbClr val="688DC9"/>
                </a:solidFill>
                <a:latin typeface="Century Gothic" panose="020B0502020202020204" pitchFamily="34" charset="0"/>
              </a:rPr>
              <a:t>Досягнення</a:t>
            </a:r>
            <a:r>
              <a:rPr lang="uk-UA" sz="4000" b="1" dirty="0">
                <a:solidFill>
                  <a:srgbClr val="688DC9"/>
                </a:solidFill>
                <a:latin typeface="Century Gothic" panose="020B0502020202020204" pitchFamily="34" charset="0"/>
              </a:rPr>
              <a:t> </a:t>
            </a:r>
          </a:p>
          <a:p>
            <a:pPr algn="ctr">
              <a:spcBef>
                <a:spcPts val="1800"/>
              </a:spcBef>
            </a:pPr>
            <a:r>
              <a:rPr lang="uk-UA" sz="4000" b="1" dirty="0">
                <a:solidFill>
                  <a:srgbClr val="688DC9"/>
                </a:solidFill>
                <a:latin typeface="Century Gothic" panose="020B0502020202020204" pitchFamily="34" charset="0"/>
              </a:rPr>
              <a:t>НАЦІОНАЛЬНОГО АГЕНТСТВА КВАЛІФІКАЦІЙ, </a:t>
            </a:r>
          </a:p>
          <a:p>
            <a:pPr algn="ctr">
              <a:spcBef>
                <a:spcPts val="1800"/>
              </a:spcBef>
            </a:pPr>
            <a:r>
              <a:rPr lang="uk-UA" sz="4000" dirty="0">
                <a:solidFill>
                  <a:srgbClr val="688DC9"/>
                </a:solidFill>
                <a:latin typeface="Century Gothic" panose="020B0502020202020204" pitchFamily="34" charset="0"/>
              </a:rPr>
              <a:t>щодо вдосконалення системи професійних стандартів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66777" y="6005634"/>
            <a:ext cx="57165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00"/>
              </a:spcBef>
            </a:pPr>
            <a:r>
              <a:rPr lang="uk-UA" sz="2000" dirty="0">
                <a:solidFill>
                  <a:srgbClr val="688DC9"/>
                </a:solidFill>
                <a:latin typeface="Century Gothic" panose="020B0502020202020204" pitchFamily="34" charset="0"/>
              </a:rPr>
              <a:t>02 грудня 2021 року</a:t>
            </a:r>
            <a:endParaRPr lang="en-US" sz="2000" dirty="0">
              <a:solidFill>
                <a:srgbClr val="688DC9"/>
              </a:solidFill>
              <a:latin typeface="Century Gothic" panose="020B0502020202020204" pitchFamily="34" charset="0"/>
            </a:endParaRPr>
          </a:p>
          <a:p>
            <a:pPr algn="r">
              <a:spcBef>
                <a:spcPts val="600"/>
              </a:spcBef>
            </a:pPr>
            <a:r>
              <a:rPr lang="uk-UA" sz="2000" dirty="0">
                <a:solidFill>
                  <a:srgbClr val="688DC9"/>
                </a:solidFill>
                <a:latin typeface="Century Gothic" panose="020B0502020202020204" pitchFamily="34" charset="0"/>
              </a:rPr>
              <a:t>Заступник Голови НАК Людмила Акімова</a:t>
            </a:r>
          </a:p>
        </p:txBody>
      </p:sp>
    </p:spTree>
    <p:extLst>
      <p:ext uri="{BB962C8B-B14F-4D97-AF65-F5344CB8AC3E}">
        <p14:creationId xmlns:p14="http://schemas.microsoft.com/office/powerpoint/2010/main" val="3618113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0122585" cy="1042183"/>
          </a:xfrm>
          <a:prstGeom prst="rect">
            <a:avLst/>
          </a:prstGeom>
          <a:solidFill>
            <a:srgbClr val="8CC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22584" y="0"/>
            <a:ext cx="2069416" cy="1042183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901163" y="1182584"/>
            <a:ext cx="10670476" cy="14445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uk-UA" sz="2600" b="1" dirty="0">
                <a:latin typeface="Century Gothic" panose="020B0502020202020204" pitchFamily="34" charset="0"/>
              </a:rPr>
              <a:t>Професійна кваліфікація</a:t>
            </a:r>
            <a:endParaRPr lang="uk-UA" sz="2600" dirty="0">
              <a:latin typeface="Century Gothic" panose="020B0502020202020204" pitchFamily="34" charset="0"/>
            </a:endParaRPr>
          </a:p>
          <a:p>
            <a:pPr algn="just"/>
            <a:endParaRPr lang="uk-UA" sz="2400" dirty="0">
              <a:latin typeface="Century Gothic" panose="020B0502020202020204" pitchFamily="34" charset="0"/>
            </a:endParaRPr>
          </a:p>
          <a:p>
            <a:pPr algn="just"/>
            <a:r>
              <a:rPr lang="uk-UA" sz="2200" dirty="0">
                <a:latin typeface="Century Gothic" panose="020B0502020202020204" pitchFamily="34" charset="0"/>
              </a:rPr>
              <a:t>визнана кваліфікаційним центром, суб’єктом освітньої діяльності, іншим уповноваженим суб’єктом та засвідчена відповідним документом стандартизована сукупність здобутих особою </a:t>
            </a:r>
            <a:r>
              <a:rPr lang="uk-UA" sz="2200" dirty="0" err="1">
                <a:latin typeface="Century Gothic" panose="020B0502020202020204" pitchFamily="34" charset="0"/>
              </a:rPr>
              <a:t>компетентностей</a:t>
            </a:r>
            <a:r>
              <a:rPr lang="uk-UA" sz="2200" dirty="0">
                <a:latin typeface="Century Gothic" panose="020B0502020202020204" pitchFamily="34" charset="0"/>
              </a:rPr>
              <a:t> (результатів навчання), що дозволяють виконувати певний вид роботи або здійснювати професійну діяльність.</a:t>
            </a:r>
            <a:endParaRPr lang="en-US" sz="2200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1163" y="244092"/>
            <a:ext cx="92214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dirty="0">
                <a:latin typeface="Century Gothic" panose="020B0502020202020204" pitchFamily="34" charset="0"/>
              </a:rPr>
              <a:t>ЩО ОЗНАЧАЄ ТЕРМІН </a:t>
            </a:r>
            <a:r>
              <a:rPr lang="uk-UA" sz="2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«ПРОФЕСІЙНА КВАЛІФІКАЦІЯ»</a:t>
            </a:r>
            <a:r>
              <a:rPr lang="uk-UA" sz="2600" dirty="0">
                <a:latin typeface="Century Gothic" panose="020B0502020202020204" pitchFamily="34" charset="0"/>
              </a:rPr>
              <a:t>?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149" y="3598277"/>
            <a:ext cx="5054436" cy="3125788"/>
          </a:xfrm>
          <a:prstGeom prst="rect">
            <a:avLst/>
          </a:prstGeom>
        </p:spPr>
      </p:pic>
      <p:sp>
        <p:nvSpPr>
          <p:cNvPr id="7" name="Прямокутник 6"/>
          <p:cNvSpPr/>
          <p:nvPr/>
        </p:nvSpPr>
        <p:spPr>
          <a:xfrm>
            <a:off x="6376801" y="3429000"/>
            <a:ext cx="5194838" cy="338554"/>
          </a:xfrm>
          <a:prstGeom prst="rect">
            <a:avLst/>
          </a:prstGeom>
          <a:solidFill>
            <a:srgbClr val="988AC0"/>
          </a:solidFill>
        </p:spPr>
        <p:txBody>
          <a:bodyPr wrap="square">
            <a:spAutoFit/>
          </a:bodyPr>
          <a:lstStyle/>
          <a:p>
            <a:pPr algn="r"/>
            <a:r>
              <a:rPr lang="ru-RU" sz="1600" i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ст. 34 </a:t>
            </a:r>
            <a:r>
              <a:rPr lang="uk-UA" sz="1600" i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Закону України «Про освіту»</a:t>
            </a:r>
            <a:endParaRPr lang="uk-UA" sz="16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3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0122585" cy="1042183"/>
          </a:xfrm>
          <a:prstGeom prst="rect">
            <a:avLst/>
          </a:prstGeom>
          <a:solidFill>
            <a:srgbClr val="8CC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22584" y="0"/>
            <a:ext cx="2069416" cy="104218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9158" y="79962"/>
            <a:ext cx="103613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600" dirty="0">
                <a:latin typeface="Century Gothic" panose="020B0502020202020204" pitchFamily="34" charset="0"/>
              </a:rPr>
              <a:t>ВІДПОВІДНО ДО </a:t>
            </a:r>
            <a:r>
              <a:rPr lang="uk-UA" sz="2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НОВОГО</a:t>
            </a:r>
            <a:r>
              <a:rPr lang="uk-UA" sz="2600" dirty="0">
                <a:latin typeface="Century Gothic" panose="020B0502020202020204" pitchFamily="34" charset="0"/>
              </a:rPr>
              <a:t> ПОРЯДКУ РОЗРОБЛЕННЯ, </a:t>
            </a:r>
          </a:p>
          <a:p>
            <a:r>
              <a:rPr lang="uk-UA" sz="2600" dirty="0">
                <a:latin typeface="Century Gothic" panose="020B0502020202020204" pitchFamily="34" charset="0"/>
              </a:rPr>
              <a:t>ВВЕДЕННЯ В ДІЮ ТА ПЕРЕГЛЯДУ ПРОФЕСІЙНИХ СТАНДАРТІВ: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963873" y="1121667"/>
            <a:ext cx="10607766" cy="738119"/>
            <a:chOff x="963873" y="1286871"/>
            <a:chExt cx="10607766" cy="738119"/>
          </a:xfrm>
        </p:grpSpPr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1462767" y="1286871"/>
              <a:ext cx="10108872" cy="738119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/>
              <a:r>
                <a:rPr lang="uk-UA" sz="2000" dirty="0">
                  <a:latin typeface="Century Gothic" panose="020B0502020202020204" pitchFamily="34" charset="0"/>
                </a:rPr>
                <a:t>Національне агентство кваліфікацій (далі – Агентство) є суб’єктом перевірки професійних стандартів.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Равнобедренный треугольник 51"/>
            <p:cNvSpPr/>
            <p:nvPr/>
          </p:nvSpPr>
          <p:spPr>
            <a:xfrm rot="5400000">
              <a:off x="848687" y="1518515"/>
              <a:ext cx="505202" cy="274830"/>
            </a:xfrm>
            <a:prstGeom prst="triangle">
              <a:avLst/>
            </a:prstGeom>
            <a:solidFill>
              <a:srgbClr val="988AC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963871" y="2004010"/>
            <a:ext cx="10607766" cy="982807"/>
            <a:chOff x="963873" y="2305792"/>
            <a:chExt cx="10607766" cy="982807"/>
          </a:xfrm>
        </p:grpSpPr>
        <p:sp>
          <p:nvSpPr>
            <p:cNvPr id="13" name="Заголовок 1"/>
            <p:cNvSpPr txBox="1">
              <a:spLocks/>
            </p:cNvSpPr>
            <p:nvPr/>
          </p:nvSpPr>
          <p:spPr>
            <a:xfrm>
              <a:off x="1462767" y="2305792"/>
              <a:ext cx="10108872" cy="982807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/>
              <a:r>
                <a:rPr lang="uk-UA" sz="2000" dirty="0">
                  <a:latin typeface="Century Gothic" panose="020B0502020202020204" pitchFamily="34" charset="0"/>
                </a:rPr>
                <a:t>У разі затвердження професійного стандарту за професією (професійною назвою робіт), що відсутня в Класифікаторі професій, Мінекономіки у строк, що не перевищує трьох місяців з моменту затвердження професійного стандарту, вносить назву професії (професійну назву роботи) до Класифікатора професій.</a:t>
              </a:r>
            </a:p>
          </p:txBody>
        </p:sp>
        <p:sp>
          <p:nvSpPr>
            <p:cNvPr id="17" name="Равнобедренный треугольник 51"/>
            <p:cNvSpPr/>
            <p:nvPr/>
          </p:nvSpPr>
          <p:spPr>
            <a:xfrm rot="5400000">
              <a:off x="848687" y="2659780"/>
              <a:ext cx="505202" cy="274830"/>
            </a:xfrm>
            <a:prstGeom prst="triangle">
              <a:avLst/>
            </a:prstGeom>
            <a:solidFill>
              <a:srgbClr val="988AC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963871" y="3657027"/>
            <a:ext cx="10607766" cy="702004"/>
            <a:chOff x="963873" y="3569401"/>
            <a:chExt cx="10607766" cy="702004"/>
          </a:xfrm>
        </p:grpSpPr>
        <p:sp>
          <p:nvSpPr>
            <p:cNvPr id="14" name="Заголовок 1"/>
            <p:cNvSpPr txBox="1">
              <a:spLocks/>
            </p:cNvSpPr>
            <p:nvPr/>
          </p:nvSpPr>
          <p:spPr>
            <a:xfrm>
              <a:off x="1462767" y="3569401"/>
              <a:ext cx="10108872" cy="702004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/>
              <a:r>
                <a:rPr lang="uk-UA" sz="2000" dirty="0">
                  <a:latin typeface="Century Gothic" panose="020B0502020202020204" pitchFamily="34" charset="0"/>
                </a:rPr>
                <a:t>Заявки на розроблення </a:t>
              </a:r>
              <a:r>
                <a:rPr lang="uk-UA" sz="2000" dirty="0" err="1">
                  <a:latin typeface="Century Gothic" panose="020B0502020202020204" pitchFamily="34" charset="0"/>
                </a:rPr>
                <a:t>проєктів</a:t>
              </a:r>
              <a:r>
                <a:rPr lang="uk-UA" sz="2000" dirty="0">
                  <a:latin typeface="Century Gothic" panose="020B0502020202020204" pitchFamily="34" charset="0"/>
                </a:rPr>
                <a:t> професійних стандартів і заявки на внесення змін до професійних стандартів подаються до Агентства в електронній формі.</a:t>
              </a:r>
            </a:p>
          </p:txBody>
        </p:sp>
        <p:sp>
          <p:nvSpPr>
            <p:cNvPr id="18" name="Равнобедренный треугольник 51"/>
            <p:cNvSpPr/>
            <p:nvPr/>
          </p:nvSpPr>
          <p:spPr>
            <a:xfrm rot="5400000">
              <a:off x="848687" y="3782988"/>
              <a:ext cx="505202" cy="274830"/>
            </a:xfrm>
            <a:prstGeom prst="triangle">
              <a:avLst/>
            </a:prstGeom>
            <a:solidFill>
              <a:srgbClr val="988AC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956897" y="4874902"/>
            <a:ext cx="10607765" cy="982531"/>
            <a:chOff x="963873" y="4552207"/>
            <a:chExt cx="10607765" cy="982531"/>
          </a:xfrm>
        </p:grpSpPr>
        <p:sp>
          <p:nvSpPr>
            <p:cNvPr id="15" name="Заголовок 1"/>
            <p:cNvSpPr txBox="1">
              <a:spLocks/>
            </p:cNvSpPr>
            <p:nvPr/>
          </p:nvSpPr>
          <p:spPr>
            <a:xfrm>
              <a:off x="1462767" y="4552207"/>
              <a:ext cx="10108871" cy="982531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/>
              <a:r>
                <a:rPr lang="uk-UA" sz="2000" dirty="0">
                  <a:latin typeface="Century Gothic" panose="020B0502020202020204" pitchFamily="34" charset="0"/>
                </a:rPr>
                <a:t>Агентство реєструє заявки на розроблення </a:t>
              </a:r>
              <a:r>
                <a:rPr lang="uk-UA" sz="2000" dirty="0" err="1">
                  <a:latin typeface="Century Gothic" panose="020B0502020202020204" pitchFamily="34" charset="0"/>
                </a:rPr>
                <a:t>проєктів</a:t>
              </a:r>
              <a:r>
                <a:rPr lang="uk-UA" sz="2000" dirty="0">
                  <a:latin typeface="Century Gothic" panose="020B0502020202020204" pitchFamily="34" charset="0"/>
                </a:rPr>
                <a:t> професійних стандартів, заявки на внесення змін до професійних стандартів і подає відповідну інформацію до Реєстру кваліфікацій (далі – Реєстр).</a:t>
              </a:r>
            </a:p>
          </p:txBody>
        </p:sp>
        <p:sp>
          <p:nvSpPr>
            <p:cNvPr id="19" name="Равнобедренный треугольник 51"/>
            <p:cNvSpPr/>
            <p:nvPr/>
          </p:nvSpPr>
          <p:spPr>
            <a:xfrm rot="5400000">
              <a:off x="848687" y="4906057"/>
              <a:ext cx="505202" cy="274830"/>
            </a:xfrm>
            <a:prstGeom prst="triangle">
              <a:avLst/>
            </a:prstGeom>
            <a:solidFill>
              <a:srgbClr val="988AC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963873" y="6155995"/>
            <a:ext cx="10607765" cy="702005"/>
            <a:chOff x="963873" y="5675416"/>
            <a:chExt cx="10607765" cy="702005"/>
          </a:xfrm>
        </p:grpSpPr>
        <p:sp>
          <p:nvSpPr>
            <p:cNvPr id="16" name="Заголовок 1"/>
            <p:cNvSpPr txBox="1">
              <a:spLocks/>
            </p:cNvSpPr>
            <p:nvPr/>
          </p:nvSpPr>
          <p:spPr>
            <a:xfrm>
              <a:off x="1462767" y="5675416"/>
              <a:ext cx="10108871" cy="702005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/>
              <a:r>
                <a:rPr lang="uk-UA" sz="2000" dirty="0">
                  <a:latin typeface="Century Gothic" panose="020B0502020202020204" pitchFamily="34" charset="0"/>
                </a:rPr>
                <a:t>Мінекономіки після затвердження професійного стандарту передає його Агентству для реєстрації (внесення до Реєстру).</a:t>
              </a:r>
            </a:p>
          </p:txBody>
        </p:sp>
        <p:sp>
          <p:nvSpPr>
            <p:cNvPr id="20" name="Равнобедренный треугольник 51"/>
            <p:cNvSpPr/>
            <p:nvPr/>
          </p:nvSpPr>
          <p:spPr>
            <a:xfrm rot="5400000">
              <a:off x="848687" y="5889003"/>
              <a:ext cx="505202" cy="274830"/>
            </a:xfrm>
            <a:prstGeom prst="triangle">
              <a:avLst/>
            </a:prstGeom>
            <a:solidFill>
              <a:srgbClr val="988AC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570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0122585" cy="1042183"/>
          </a:xfrm>
          <a:prstGeom prst="rect">
            <a:avLst/>
          </a:prstGeom>
          <a:solidFill>
            <a:srgbClr val="8CC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22584" y="0"/>
            <a:ext cx="2069416" cy="104218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01163" y="244092"/>
            <a:ext cx="92214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РЕЄСТР КВАЛІФІКАЦІЙ</a:t>
            </a:r>
            <a:endParaRPr lang="uk-UA" sz="3000" dirty="0">
              <a:latin typeface="Century Gothic" panose="020B0502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98" y="1322985"/>
            <a:ext cx="5973925" cy="421203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441" y="1322985"/>
            <a:ext cx="5896842" cy="387350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024371" y="5956218"/>
            <a:ext cx="7295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>
                <a:latin typeface="Century Gothic" panose="020B0502020202020204" pitchFamily="34" charset="0"/>
                <a:hlinkClick r:id="rId6"/>
              </a:rPr>
              <a:t>https://register.nqa.gov.ua/profstandarts</a:t>
            </a:r>
            <a:endParaRPr lang="uk-UA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02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22585" y="0"/>
            <a:ext cx="2069416" cy="1042183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0" y="-2846"/>
            <a:ext cx="10122585" cy="1042183"/>
          </a:xfrm>
          <a:prstGeom prst="rect">
            <a:avLst/>
          </a:prstGeom>
          <a:solidFill>
            <a:srgbClr val="8CC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Прямоугольник 24"/>
          <p:cNvSpPr/>
          <p:nvPr/>
        </p:nvSpPr>
        <p:spPr>
          <a:xfrm>
            <a:off x="1181965" y="3530556"/>
            <a:ext cx="505443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A391C3"/>
                </a:solidFill>
                <a:latin typeface="Century Gothic" panose="020B0502020202020204" pitchFamily="34" charset="0"/>
                <a:ea typeface="Arial Unicode MS"/>
                <a:cs typeface="Arial" panose="020B0604020202020204" pitchFamily="34" charset="0"/>
              </a:rPr>
              <a:t>ЗАТВЕРДЖЕНО</a:t>
            </a:r>
          </a:p>
          <a:p>
            <a:r>
              <a:rPr lang="uk-UA" sz="2600" b="1" dirty="0">
                <a:solidFill>
                  <a:srgbClr val="A391C3"/>
                </a:solidFill>
                <a:latin typeface="Century Gothic" panose="020B0502020202020204" pitchFamily="34" charset="0"/>
                <a:ea typeface="Arial Unicode MS"/>
                <a:cs typeface="Arial" panose="020B0604020202020204" pitchFamily="34" charset="0"/>
              </a:rPr>
              <a:t>ПРОФЕСІЙНИХ СТАНДАРТІВ </a:t>
            </a:r>
            <a:endParaRPr lang="uk-UA" sz="2600" b="1" dirty="0">
              <a:solidFill>
                <a:srgbClr val="A391C3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Равнобедренный треугольник 51"/>
          <p:cNvSpPr/>
          <p:nvPr/>
        </p:nvSpPr>
        <p:spPr>
          <a:xfrm rot="5400000">
            <a:off x="393133" y="3826543"/>
            <a:ext cx="625942" cy="300578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769260" y="3161224"/>
            <a:ext cx="2339102" cy="1631216"/>
          </a:xfrm>
          <a:prstGeom prst="rect">
            <a:avLst/>
          </a:prstGeom>
          <a:solidFill>
            <a:srgbClr val="988AC0"/>
          </a:solidFill>
        </p:spPr>
        <p:txBody>
          <a:bodyPr wrap="none">
            <a:spAutoFit/>
          </a:bodyPr>
          <a:lstStyle/>
          <a:p>
            <a:r>
              <a:rPr lang="ru-RU" sz="100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/>
                <a:cs typeface="Arial" panose="020B0604020202020204" pitchFamily="34" charset="0"/>
              </a:rPr>
              <a:t>182</a:t>
            </a:r>
            <a:endParaRPr lang="uk-UA" sz="100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24"/>
          <p:cNvSpPr/>
          <p:nvPr/>
        </p:nvSpPr>
        <p:spPr>
          <a:xfrm>
            <a:off x="1181965" y="1652649"/>
            <a:ext cx="561604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>
                <a:solidFill>
                  <a:srgbClr val="A391C3"/>
                </a:solidFill>
                <a:latin typeface="Century Gothic" panose="020B0502020202020204" pitchFamily="34" charset="0"/>
                <a:ea typeface="Arial Unicode MS"/>
                <a:cs typeface="Arial" panose="020B0604020202020204" pitchFamily="34" charset="0"/>
              </a:rPr>
              <a:t>РОЗРОБЛЯЮТЬСЯ </a:t>
            </a:r>
            <a:r>
              <a:rPr lang="uk-UA" sz="2600" b="1" dirty="0">
                <a:solidFill>
                  <a:srgbClr val="A391C3"/>
                </a:solidFill>
                <a:latin typeface="Century Gothic" panose="020B0502020202020204" pitchFamily="34" charset="0"/>
                <a:ea typeface="Arial Unicode MS"/>
                <a:cs typeface="Arial" panose="020B0604020202020204" pitchFamily="34" charset="0"/>
              </a:rPr>
              <a:t>ПРОЄКТИ </a:t>
            </a:r>
          </a:p>
          <a:p>
            <a:r>
              <a:rPr lang="uk-UA" sz="2600" b="1" dirty="0">
                <a:solidFill>
                  <a:srgbClr val="A391C3"/>
                </a:solidFill>
                <a:latin typeface="Century Gothic" panose="020B0502020202020204" pitchFamily="34" charset="0"/>
                <a:ea typeface="Arial Unicode MS"/>
                <a:cs typeface="Arial" panose="020B0604020202020204" pitchFamily="34" charset="0"/>
              </a:rPr>
              <a:t>ПРОФЕСІЙНИХ СТАНДАРТІВ</a:t>
            </a:r>
            <a:endParaRPr lang="uk-UA" sz="2600" dirty="0">
              <a:solidFill>
                <a:srgbClr val="A391C3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Равнобедренный треугольник 51"/>
          <p:cNvSpPr/>
          <p:nvPr/>
        </p:nvSpPr>
        <p:spPr>
          <a:xfrm rot="5400000">
            <a:off x="393133" y="1948636"/>
            <a:ext cx="625942" cy="300578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783566" y="1283317"/>
            <a:ext cx="2339102" cy="1631216"/>
          </a:xfrm>
          <a:prstGeom prst="rect">
            <a:avLst/>
          </a:prstGeom>
          <a:solidFill>
            <a:srgbClr val="988AC0"/>
          </a:solidFill>
        </p:spPr>
        <p:txBody>
          <a:bodyPr wrap="none">
            <a:spAutoFit/>
          </a:bodyPr>
          <a:lstStyle/>
          <a:p>
            <a:r>
              <a:rPr lang="ru-RU" sz="100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/>
                <a:cs typeface="Arial" panose="020B0604020202020204" pitchFamily="34" charset="0"/>
              </a:rPr>
              <a:t> 70 </a:t>
            </a:r>
            <a:endParaRPr lang="uk-UA" sz="10000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41564" y="5405864"/>
            <a:ext cx="561604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b="1" dirty="0">
                <a:solidFill>
                  <a:srgbClr val="A391C3"/>
                </a:solidFill>
                <a:latin typeface="Century Gothic" panose="020B0502020202020204" pitchFamily="34" charset="0"/>
                <a:ea typeface="Arial Unicode MS"/>
                <a:cs typeface="Arial" panose="020B0604020202020204" pitchFamily="34" charset="0"/>
              </a:rPr>
              <a:t>РОЗРОБНИКИ </a:t>
            </a:r>
          </a:p>
          <a:p>
            <a:r>
              <a:rPr lang="uk-UA" sz="2600" b="1" dirty="0">
                <a:solidFill>
                  <a:srgbClr val="A391C3"/>
                </a:solidFill>
                <a:latin typeface="Century Gothic" panose="020B0502020202020204" pitchFamily="34" charset="0"/>
                <a:ea typeface="Arial Unicode MS"/>
                <a:cs typeface="Arial" panose="020B0604020202020204" pitchFamily="34" charset="0"/>
              </a:rPr>
              <a:t>ПРОФЕСІЙНИХ СТАНДАРТІВ </a:t>
            </a:r>
            <a:endParaRPr lang="uk-UA" sz="2600" b="1" dirty="0">
              <a:solidFill>
                <a:srgbClr val="A391C3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769260" y="5036532"/>
            <a:ext cx="2339102" cy="1631216"/>
          </a:xfrm>
          <a:prstGeom prst="rect">
            <a:avLst/>
          </a:prstGeom>
          <a:solidFill>
            <a:srgbClr val="988AC0"/>
          </a:solidFill>
        </p:spPr>
        <p:txBody>
          <a:bodyPr wrap="none">
            <a:spAutoFit/>
          </a:bodyPr>
          <a:lstStyle/>
          <a:p>
            <a:r>
              <a:rPr lang="ru-RU" sz="100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/>
                <a:cs typeface="Arial" panose="020B0604020202020204" pitchFamily="34" charset="0"/>
              </a:rPr>
              <a:t> 46 </a:t>
            </a:r>
            <a:endParaRPr lang="uk-UA" sz="10000" dirty="0">
              <a:solidFill>
                <a:schemeClr val="bg1"/>
              </a:solidFill>
            </a:endParaRPr>
          </a:p>
        </p:txBody>
      </p:sp>
      <p:sp>
        <p:nvSpPr>
          <p:cNvPr id="21" name="Равнобедренный треугольник 51"/>
          <p:cNvSpPr/>
          <p:nvPr/>
        </p:nvSpPr>
        <p:spPr>
          <a:xfrm rot="5400000">
            <a:off x="439570" y="5701851"/>
            <a:ext cx="625942" cy="300578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01163" y="244092"/>
            <a:ext cx="92214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РЕЄСТР КВАЛІФІКАЦІЙ</a:t>
            </a:r>
            <a:endParaRPr lang="uk-UA" sz="3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23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 animBg="1"/>
      <p:bldP spid="2" grpId="0" animBg="1"/>
      <p:bldP spid="12" grpId="0"/>
      <p:bldP spid="14" grpId="0" animBg="1"/>
      <p:bldP spid="15" grpId="0" animBg="1"/>
      <p:bldP spid="18" grpId="0"/>
      <p:bldP spid="22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22584" y="0"/>
            <a:ext cx="2069416" cy="10421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62767" y="3007797"/>
            <a:ext cx="9126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uk-UA" sz="7200" dirty="0">
                <a:solidFill>
                  <a:srgbClr val="688DC9"/>
                </a:solidFill>
                <a:latin typeface="Century Gothic" panose="020B0502020202020204" pitchFamily="34" charset="0"/>
              </a:rPr>
              <a:t>ДЯКУЮ ЗА УВАГУ!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10122585" cy="1042183"/>
          </a:xfrm>
          <a:prstGeom prst="rect">
            <a:avLst/>
          </a:prstGeom>
          <a:solidFill>
            <a:srgbClr val="8CC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5838710"/>
            <a:ext cx="12192000" cy="1042183"/>
          </a:xfrm>
          <a:prstGeom prst="rect">
            <a:avLst/>
          </a:prstGeom>
          <a:solidFill>
            <a:srgbClr val="8CC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1681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3872</TotalTime>
  <Words>249</Words>
  <Application>Microsoft Office PowerPoint</Application>
  <PresentationFormat>Широкоэкранный</PresentationFormat>
  <Paragraphs>36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Користувач Windows</dc:creator>
  <cp:lastModifiedBy>Пользователь</cp:lastModifiedBy>
  <cp:revision>176</cp:revision>
  <cp:lastPrinted>2021-09-06T06:51:22Z</cp:lastPrinted>
  <dcterms:created xsi:type="dcterms:W3CDTF">2020-10-09T09:25:00Z</dcterms:created>
  <dcterms:modified xsi:type="dcterms:W3CDTF">2021-12-01T17:10:20Z</dcterms:modified>
</cp:coreProperties>
</file>